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2" r:id="rId7"/>
    <p:sldId id="280" r:id="rId8"/>
    <p:sldId id="275" r:id="rId9"/>
    <p:sldId id="276" r:id="rId10"/>
    <p:sldId id="277" r:id="rId11"/>
    <p:sldId id="279" r:id="rId12"/>
    <p:sldId id="278" r:id="rId13"/>
    <p:sldId id="263" r:id="rId14"/>
    <p:sldId id="264" r:id="rId15"/>
    <p:sldId id="265" r:id="rId16"/>
    <p:sldId id="267" r:id="rId17"/>
    <p:sldId id="266" r:id="rId18"/>
    <p:sldId id="261" r:id="rId19"/>
    <p:sldId id="268" r:id="rId20"/>
    <p:sldId id="270" r:id="rId21"/>
    <p:sldId id="271" r:id="rId22"/>
    <p:sldId id="272" r:id="rId23"/>
    <p:sldId id="274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5290-DB30-CB46-BEDD-EE0086A0E3D3}" type="datetimeFigureOut">
              <a:rPr lang="en-US" smtClean="0"/>
              <a:t>3/31/10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2B6AD-8168-AB45-A8B4-C39A82F84A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Normally like to have slide with inspirational pictures rather than words and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95% of internet users have broadband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75% US internet access</a:t>
            </a:r>
          </a:p>
          <a:p>
            <a:r>
              <a:rPr lang="en-US" dirty="0" smtClean="0"/>
              <a:t>35% brazil internet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Orkut</a:t>
            </a:r>
            <a:r>
              <a:rPr lang="en-US" dirty="0" smtClean="0"/>
              <a:t> – 20 million </a:t>
            </a:r>
            <a:r>
              <a:rPr lang="en-US" dirty="0" err="1" smtClean="0"/>
              <a:t>monthlyvisitors</a:t>
            </a:r>
            <a:r>
              <a:rPr lang="en-US" dirty="0" smtClean="0"/>
              <a:t> in brazil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D3FC-D458-2544-A3F6-D71BB0D1EB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Normally like to have slide with inspirational pictures rather than words and bullets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6AD-8168-AB45-A8B4-C39A82F84A45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FDF2E6-D6A5-D341-B176-487B001D24A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BD76F-CD7E-064E-B79F-07DFA982E965}" type="datetimeFigureOut">
              <a:rPr lang="en-US" smtClean="0"/>
              <a:t>3/31/10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7584-1DA9-B94A-8E1F-B6483B4980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hyperlink" Target="http://www.comscore.com/Press_Events/Press_Releases/2008/11/Social_Networking_in_Brazi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://www.sysomos.com/reports/video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openxmlformats.org/officeDocument/2006/relationships/hyperlink" Target="http://www.ninebyblue.com/blog/making-geotargeted-content-findable-for-the-right-searcher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eg"/><Relationship Id="rId5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gif"/><Relationship Id="rId5" Type="http://schemas.openxmlformats.org/officeDocument/2006/relationships/image" Target="../media/image5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6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ernetworldstats.com/stats.htm" TargetMode="External"/><Relationship Id="rId3" Type="http://schemas.openxmlformats.org/officeDocument/2006/relationships/hyperlink" Target="http://askville.amazon.com/percentage-internet-users-search-engines/AnswerViewer.do?requestId=13926336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websiteoptimization.com/bw/100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eg"/><Relationship Id="rId5" Type="http://schemas.openxmlformats.org/officeDocument/2006/relationships/hyperlink" Target="http://searchengineland.com/pewinternet-study-finds-most-americans-get-their-answers-from-the-internet-13028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://newsroom.cisco.com/dlls/2009/prod_100209b.html" TargetMode="External"/><Relationship Id="rId4" Type="http://schemas.openxmlformats.org/officeDocument/2006/relationships/hyperlink" Target="http://blog.nielsen.com/nielsenwire/wp-content/uploads/2009/04/nielsen-online-global-lanscapefinal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5" Type="http://schemas.openxmlformats.org/officeDocument/2006/relationships/hyperlink" Target="http://www.internetworldstats.com/sa/br.htm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hyperlink" Target="http://www.multilingual-search.com/comscore-reveals-google-share-by-market/30/07/2009" TargetMode="External"/><Relationship Id="rId5" Type="http://schemas.openxmlformats.org/officeDocument/2006/relationships/hyperlink" Target="http://searchenginewatch.com/36349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14406103_4efc0233e7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031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5943600" cy="2895600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</a:rPr>
              <a:t>Reaching a Global Audience Through Search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5791200"/>
            <a:ext cx="2514600" cy="9144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4235" dirty="0" smtClean="0">
                <a:solidFill>
                  <a:srgbClr val="FFFFFF"/>
                </a:solidFill>
              </a:rPr>
              <a:t>Vanessa Fox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@</a:t>
            </a:r>
            <a:r>
              <a:rPr lang="en-US" dirty="0" err="1" smtClean="0">
                <a:solidFill>
                  <a:srgbClr val="FFFFFF"/>
                </a:solidFill>
              </a:rPr>
              <a:t>vanessafox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zil-orku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924580"/>
            <a:ext cx="5238009" cy="510540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6397823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http://www.comscore.com/Press_Events/Press_Releases/2008/11/Social_Networking_in_Brazil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-152400" y="2600980"/>
            <a:ext cx="5847609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razil-face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138" y="3210580"/>
            <a:ext cx="6280462" cy="8889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-228600" y="5572780"/>
            <a:ext cx="5847609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rkut-facebo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2667" y="4247622"/>
            <a:ext cx="6228933" cy="102035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Facebook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 in Brazil?</a:t>
            </a:r>
            <a:endParaRPr lang="en-US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cebook-insigh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458200" cy="333047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nsights-facebook-ork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8382000" cy="338471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acebook-farmvil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3200"/>
            <a:ext cx="8397131" cy="257923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0"/>
          <p:cNvGrpSpPr/>
          <p:nvPr/>
        </p:nvGrpSpPr>
        <p:grpSpPr>
          <a:xfrm>
            <a:off x="-120650" y="3276600"/>
            <a:ext cx="7512050" cy="1447800"/>
            <a:chOff x="-120650" y="3276600"/>
            <a:chExt cx="7512050" cy="1447800"/>
          </a:xfrm>
        </p:grpSpPr>
        <p:sp>
          <p:nvSpPr>
            <p:cNvPr id="7" name="Oval 6"/>
            <p:cNvSpPr/>
            <p:nvPr/>
          </p:nvSpPr>
          <p:spPr>
            <a:xfrm>
              <a:off x="-76200" y="4191000"/>
              <a:ext cx="3397250" cy="26051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120650" y="4463884"/>
              <a:ext cx="3397250" cy="26051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3276600"/>
              <a:ext cx="3397250" cy="26051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94150" y="3505200"/>
              <a:ext cx="3397250" cy="260516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2" name="Picture 11" descr="farmvil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962400"/>
            <a:ext cx="5073650" cy="286304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deo-blogg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1772"/>
            <a:ext cx="6079700" cy="2575428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477000"/>
            <a:ext cx="3223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err="1" smtClean="0">
                <a:hlinkClick r:id="rId3"/>
              </a:rPr>
              <a:t>www.sysomos.com</a:t>
            </a:r>
            <a:r>
              <a:rPr lang="en-US" sz="1400" dirty="0" smtClean="0">
                <a:hlinkClick r:id="rId3"/>
              </a:rPr>
              <a:t>/reports/video/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3130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Bloggers</a:t>
            </a:r>
            <a:r>
              <a:rPr lang="en-US" sz="2000" b="1" dirty="0" smtClean="0"/>
              <a:t> Who Embed Video</a:t>
            </a:r>
            <a:endParaRPr lang="en-US" sz="2000" b="1" dirty="0"/>
          </a:p>
        </p:txBody>
      </p:sp>
      <p:pic>
        <p:nvPicPr>
          <p:cNvPr id="7" name="Picture 6" descr="chart_0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3556000"/>
            <a:ext cx="6350000" cy="25400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64045" y="3028890"/>
            <a:ext cx="232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YouTube</a:t>
            </a:r>
            <a:r>
              <a:rPr lang="en-US" sz="2000" b="1" dirty="0" smtClean="0"/>
              <a:t>: 87% Share</a:t>
            </a:r>
            <a:endParaRPr lang="en-US" sz="20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Online Video</a:t>
            </a:r>
            <a:endParaRPr lang="en-US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32274028_9be1e9a1ab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4574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harcoal CY"/>
                <a:cs typeface="Charcoal CY"/>
              </a:rPr>
              <a:t>Searcher </a:t>
            </a:r>
            <a:r>
              <a:rPr lang="en-US" dirty="0" smtClean="0">
                <a:latin typeface="Charcoal CY"/>
                <a:cs typeface="Charcoal CY"/>
              </a:rPr>
              <a:t>Personalization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Searcher location (IP-based</a:t>
            </a:r>
            <a:r>
              <a:rPr lang="en-US" sz="2000" dirty="0" smtClean="0">
                <a:latin typeface="Charcoal CY"/>
                <a:cs typeface="Charcoal CY"/>
              </a:rPr>
              <a:t>)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Searcher’s default map </a:t>
            </a:r>
            <a:r>
              <a:rPr lang="en-US" sz="2000" dirty="0" smtClean="0">
                <a:latin typeface="Charcoal CY"/>
                <a:cs typeface="Charcoal CY"/>
              </a:rPr>
              <a:t>location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Search engine TLD accessed</a:t>
            </a:r>
            <a:r>
              <a:rPr lang="en-US" sz="2000" dirty="0" smtClean="0">
                <a:latin typeface="Charcoal CY"/>
                <a:cs typeface="Charcoal CY"/>
              </a:rPr>
              <a:t> 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(</a:t>
            </a:r>
            <a:r>
              <a:rPr lang="en-US" sz="2000" dirty="0" smtClean="0">
                <a:latin typeface="Charcoal CY"/>
                <a:cs typeface="Charcoal CY"/>
              </a:rPr>
              <a:t>such as </a:t>
            </a:r>
            <a:r>
              <a:rPr lang="en-US" sz="2000" dirty="0" err="1" smtClean="0">
                <a:latin typeface="Charcoal CY"/>
                <a:cs typeface="Charcoal CY"/>
              </a:rPr>
              <a:t>google.ie</a:t>
            </a:r>
            <a:r>
              <a:rPr lang="en-US" sz="2000" dirty="0" smtClean="0">
                <a:latin typeface="Charcoal CY"/>
                <a:cs typeface="Charcoal CY"/>
              </a:rPr>
              <a:t>)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Query language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Regional intent (implicit or explicit)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Country or language restrict </a:t>
            </a:r>
            <a:r>
              <a:rPr lang="en-US" sz="2000" dirty="0" smtClean="0">
                <a:latin typeface="Charcoal CY"/>
                <a:cs typeface="Charcoal CY"/>
              </a:rPr>
              <a:t>settings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Search history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Web history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Social circle</a:t>
            </a:r>
            <a:endParaRPr lang="en-US" sz="2000" dirty="0">
              <a:latin typeface="Charcoal CY"/>
              <a:cs typeface="Charcoal C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6035318"/>
            <a:ext cx="3733800" cy="74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hlinkClick r:id="rId3"/>
              </a:rPr>
              <a:t>http://www.ninebyblue.com/blog/making-geotargeted-content-findable-for-the-right-searchers/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16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www.flickr.com/photos/wouterkiel</a:t>
            </a:r>
            <a:r>
              <a:rPr lang="en-US" dirty="0" smtClean="0"/>
              <a:t>/</a:t>
            </a:r>
          </a:p>
          <a:p>
            <a:r>
              <a:rPr lang="en-US" dirty="0" smtClean="0"/>
              <a:t>3532274028/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98695850_6407c15f6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Content </a:t>
            </a:r>
            <a:r>
              <a:rPr lang="en-US" dirty="0" smtClean="0">
                <a:latin typeface="Charcoal CY"/>
                <a:cs typeface="Charcoal CY"/>
              </a:rPr>
              <a:t>Relevance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027237"/>
            <a:ext cx="7924800" cy="29257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Site’s physical location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Location of incoming links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Language of pages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Associated address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Signaling Location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514600"/>
            <a:ext cx="7924800" cy="2362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Country-specific TLD trumps all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IP location used if non-specific TLD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Can set in Google Webmaster Tools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Use separate </a:t>
            </a:r>
            <a:r>
              <a:rPr lang="en-US" sz="2000" dirty="0" err="1" smtClean="0">
                <a:latin typeface="Charcoal CY"/>
                <a:cs typeface="Charcoal CY"/>
              </a:rPr>
              <a:t>TLDs</a:t>
            </a:r>
            <a:r>
              <a:rPr lang="en-US" sz="2000" dirty="0" smtClean="0">
                <a:latin typeface="Charcoal CY"/>
                <a:cs typeface="Charcoal CY"/>
              </a:rPr>
              <a:t> if possible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69073063_b0b030f7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7963"/>
            <a:ext cx="4343400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6248400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http://www.flickr.com/photos/vidiot/69073063/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950663799_faf740073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7" y="2133600"/>
            <a:ext cx="444251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Signaling Language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7924800" cy="2667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One language per page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(preferably per folder/</a:t>
            </a:r>
            <a:r>
              <a:rPr lang="en-US" sz="2000" dirty="0" err="1" smtClean="0">
                <a:latin typeface="Charcoal CY"/>
                <a:cs typeface="Charcoal CY"/>
              </a:rPr>
              <a:t>subdomain</a:t>
            </a:r>
            <a:r>
              <a:rPr lang="en-US" sz="2000" dirty="0" smtClean="0">
                <a:latin typeface="Charcoal CY"/>
                <a:cs typeface="Charcoal CY"/>
              </a:rPr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All elements (including meta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description, title etc.) in same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language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Google ignores </a:t>
            </a:r>
            <a:r>
              <a:rPr lang="en-US" sz="2000" dirty="0" err="1" smtClean="0">
                <a:latin typeface="Charcoal CY"/>
                <a:cs typeface="Charcoal CY"/>
              </a:rPr>
              <a:t>lang</a:t>
            </a:r>
            <a:r>
              <a:rPr lang="en-US" sz="2000" dirty="0" smtClean="0">
                <a:latin typeface="Charcoal CY"/>
                <a:cs typeface="Charcoal CY"/>
              </a:rPr>
              <a:t> DTD attributes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Meta language tag likely ignored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Use escaped, UTF-8 encoded URLs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Link to other language versions</a:t>
            </a:r>
            <a:endParaRPr lang="en-US" sz="2000" dirty="0" smtClean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4840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http://www.flickr.com/photos/magdalar/2950663799/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Things to Avoid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495800" cy="40386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Don’t mix languages on one URL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Don’t let automated translations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be crawled (or use canonicalization)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Don’t </a:t>
            </a:r>
            <a:r>
              <a:rPr lang="en-US" sz="2000" dirty="0" err="1" smtClean="0">
                <a:latin typeface="Charcoal CY"/>
                <a:cs typeface="Charcoal CY"/>
              </a:rPr>
              <a:t>autodirect</a:t>
            </a:r>
            <a:r>
              <a:rPr lang="en-US" sz="2000" dirty="0" smtClean="0">
                <a:latin typeface="Charcoal CY"/>
                <a:cs typeface="Charcoal CY"/>
              </a:rPr>
              <a:t> (especially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without linking to other versions)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Don’t load different content on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one URL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Don’t use parameters to specify country or language</a:t>
            </a:r>
            <a:endParaRPr lang="en-US" sz="2000" dirty="0" smtClean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443821479_237a97bf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85950"/>
            <a:ext cx="4292600" cy="3219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6248400"/>
            <a:ext cx="473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http://www.flickr.com/photos/e-rol/443821479/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c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057400"/>
            <a:ext cx="7339263" cy="3429000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oca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53078"/>
            <a:ext cx="6324600" cy="5376322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610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Issues With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Geotargeting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 Content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" y="3657600"/>
            <a:ext cx="2514600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3429000"/>
            <a:ext cx="2514600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Issues With Search Results Display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3" descr="un-englis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573148"/>
            <a:ext cx="5569061" cy="2307983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us-fl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057400"/>
            <a:ext cx="2018543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un-frenc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4423827"/>
            <a:ext cx="5569062" cy="19769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french-fla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1" y="4724400"/>
            <a:ext cx="2058687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1362+FrlSL._SS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200" y="381000"/>
            <a:ext cx="5988050" cy="5988050"/>
          </a:xfrm>
          <a:prstGeom prst="rect">
            <a:avLst/>
          </a:prstGeom>
        </p:spPr>
      </p:pic>
      <p:pic>
        <p:nvPicPr>
          <p:cNvPr id="4" name="Content Placeholder 3" descr="gw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9200" y="361950"/>
            <a:ext cx="3891359" cy="704850"/>
          </a:xfrm>
        </p:spPr>
      </p:pic>
      <p:pic>
        <p:nvPicPr>
          <p:cNvPr id="6" name="Picture 5" descr="sitemap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41" y="1524000"/>
            <a:ext cx="2838450" cy="723900"/>
          </a:xfrm>
          <a:prstGeom prst="rect">
            <a:avLst/>
          </a:prstGeom>
        </p:spPr>
      </p:pic>
      <p:pic>
        <p:nvPicPr>
          <p:cNvPr id="9" name="Content Placeholder 3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2209800" cy="1414272"/>
          </a:xfrm>
          <a:prstGeom prst="rect">
            <a:avLst/>
          </a:prstGeom>
        </p:spPr>
      </p:pic>
      <p:pic>
        <p:nvPicPr>
          <p:cNvPr id="12" name="Picture 11" descr="jane-and-robot-s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236339"/>
            <a:ext cx="2895600" cy="716661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950" y="2952750"/>
            <a:ext cx="2990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Duplicate Content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057400"/>
            <a:ext cx="7924800" cy="2667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Generally, don’t worry about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penalties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Remember relevance: search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engines will show what’s most </a:t>
            </a:r>
            <a:br>
              <a:rPr lang="en-US" sz="2000" dirty="0" smtClean="0">
                <a:latin typeface="Charcoal CY"/>
                <a:cs typeface="Charcoal CY"/>
              </a:rPr>
            </a:br>
            <a:r>
              <a:rPr lang="en-US" sz="2000" dirty="0" smtClean="0">
                <a:latin typeface="Charcoal CY"/>
                <a:cs typeface="Charcoal CY"/>
              </a:rPr>
              <a:t>relevant</a:t>
            </a:r>
            <a:r>
              <a:rPr lang="en-US" sz="2000" dirty="0">
                <a:latin typeface="Charcoal CY"/>
                <a:cs typeface="Charcoal CY"/>
              </a:rPr>
              <a:t> </a:t>
            </a:r>
            <a:r>
              <a:rPr lang="en-US" sz="2000" dirty="0" smtClean="0">
                <a:latin typeface="Charcoal CY"/>
                <a:cs typeface="Charcoal CY"/>
              </a:rPr>
              <a:t>and filter the rest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latin typeface="Charcoal CY"/>
                <a:cs typeface="Charcoal CY"/>
              </a:rPr>
              <a:t>Localize for your audience</a:t>
            </a:r>
            <a:endParaRPr lang="en-US" sz="2000" dirty="0" smtClean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248400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http://www.flickr.com/photos/popilop/331357312/</a:t>
            </a:r>
            <a:endParaRPr lang="en-US" dirty="0"/>
          </a:p>
        </p:txBody>
      </p:sp>
      <p:pic>
        <p:nvPicPr>
          <p:cNvPr id="7" name="Picture 6" descr="331357312_893ef9e79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019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When to Worry About Duplicate Content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Content Placeholder 3" descr="perfectmatch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1" y="1676401"/>
            <a:ext cx="4651967" cy="4038599"/>
          </a:xfrm>
          <a:ln>
            <a:solidFill>
              <a:schemeClr val="accent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1981200" y="1752600"/>
            <a:ext cx="2133599" cy="381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76400" y="4419600"/>
            <a:ext cx="2286000" cy="381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981200" y="2438400"/>
            <a:ext cx="4724400" cy="3846511"/>
            <a:chOff x="1143001" y="1447801"/>
            <a:chExt cx="5562600" cy="4876800"/>
          </a:xfrm>
        </p:grpSpPr>
        <p:pic>
          <p:nvPicPr>
            <p:cNvPr id="15" name="Picture 14" descr="perfectmatch3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1" y="1447801"/>
              <a:ext cx="5562600" cy="487680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3200401" y="1524001"/>
              <a:ext cx="2362200" cy="38100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2971801" y="4800600"/>
              <a:ext cx="2362200" cy="45720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43523" y="2856955"/>
            <a:ext cx="4519477" cy="3886199"/>
            <a:chOff x="4243523" y="2856955"/>
            <a:chExt cx="4519477" cy="3886199"/>
          </a:xfrm>
        </p:grpSpPr>
        <p:pic>
          <p:nvPicPr>
            <p:cNvPr id="18" name="Picture 17" descr="perfectmatch2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3523" y="2856955"/>
              <a:ext cx="4519477" cy="388619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>
            <a:xfrm>
              <a:off x="5638800" y="2933155"/>
              <a:ext cx="1928676" cy="38100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386524" y="5371554"/>
              <a:ext cx="2438400" cy="53340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Empty Content</a:t>
            </a:r>
            <a:endParaRPr lang="en-US" dirty="0">
              <a:latin typeface="Charcoal CY"/>
              <a:cs typeface="Charcoal C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http://www.flickr.com/photos/fleur-design/698695850/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600"/>
            <a:ext cx="5410200" cy="336273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10" descr="Picture 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4268924"/>
            <a:ext cx="4267200" cy="2360476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Pictur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267200"/>
            <a:ext cx="4343400" cy="236288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3498450536_512fd355ef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312176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124200" y="6488668"/>
            <a:ext cx="594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http://www.flickr.com/photos/14646075@N03/3498450536/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8800" cap="none" dirty="0" smtClean="0"/>
              <a:t>Questions?</a:t>
            </a:r>
            <a:endParaRPr lang="en-US" sz="8800" cap="none" dirty="0"/>
          </a:p>
        </p:txBody>
      </p:sp>
      <p:pic>
        <p:nvPicPr>
          <p:cNvPr id="50179" name="Picture 4" descr="41362+FrlSL._SS500_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868486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Content Placeholder 3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6821" y="4953000"/>
            <a:ext cx="1547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6603434" y="6243935"/>
            <a:ext cx="2159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harcoal CY"/>
                <a:cs typeface="Charcoal CY"/>
              </a:rPr>
              <a:t>@</a:t>
            </a:r>
            <a:r>
              <a:rPr lang="en-US" sz="2400" dirty="0" err="1" smtClean="0">
                <a:latin typeface="Charcoal CY"/>
                <a:cs typeface="Charcoal CY"/>
              </a:rPr>
              <a:t>vanessafox</a:t>
            </a:r>
            <a:endParaRPr lang="en-US" sz="2400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3498450536_512fd355ef_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312176" cy="6858000"/>
          </a:xfrm>
        </p:spPr>
      </p:pic>
      <p:sp>
        <p:nvSpPr>
          <p:cNvPr id="10" name="TextBox 9"/>
          <p:cNvSpPr txBox="1"/>
          <p:nvPr/>
        </p:nvSpPr>
        <p:spPr>
          <a:xfrm>
            <a:off x="3124200" y="6488668"/>
            <a:ext cx="594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http://www.flickr.com/photos/14646075@N03/3498450536/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484437"/>
            <a:ext cx="533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harcoal CY"/>
                <a:cs typeface="Charcoal CY"/>
              </a:rPr>
              <a:t>But we only have </a:t>
            </a:r>
            <a:r>
              <a:rPr lang="en-US" strike="dblStrike" dirty="0" smtClean="0">
                <a:latin typeface="Charcoal CY"/>
                <a:cs typeface="Charcoal CY"/>
              </a:rPr>
              <a:t>20</a:t>
            </a:r>
            <a:r>
              <a:rPr lang="en-US" dirty="0" smtClean="0">
                <a:latin typeface="Charcoal CY"/>
                <a:cs typeface="Charcoal CY"/>
              </a:rPr>
              <a:t> 17 minutes. </a:t>
            </a:r>
          </a:p>
          <a:p>
            <a:pPr marL="0" indent="0">
              <a:buNone/>
            </a:pPr>
            <a:r>
              <a:rPr lang="en-US" dirty="0" smtClean="0">
                <a:latin typeface="Charcoal CY"/>
                <a:cs typeface="Charcoal CY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harcoal CY"/>
                <a:cs typeface="Charcoal CY"/>
              </a:rPr>
              <a:t>And I just spent 30 seconds showing you that pretty picture.</a:t>
            </a:r>
            <a:endParaRPr lang="en-US" dirty="0">
              <a:latin typeface="Charcoal CY"/>
              <a:cs typeface="Charcoal CY"/>
            </a:endParaRPr>
          </a:p>
        </p:txBody>
      </p:sp>
      <p:pic>
        <p:nvPicPr>
          <p:cNvPr id="5" name="Picture 4" descr="284995199_c4d0989afd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55" y="1916668"/>
            <a:ext cx="469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http://www.flickr.com/photos/gadl/284995199/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2318211_0d6db22df9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83675" y="6488668"/>
            <a:ext cx="506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http://www.flickr.com/photos/mgaffney/62318211/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3976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</a:rPr>
              <a:t>Relevance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5334000"/>
          </a:xfrm>
        </p:spPr>
        <p:txBody>
          <a:bodyPr>
            <a:normAutofit/>
          </a:bodyPr>
          <a:lstStyle/>
          <a:p>
            <a:pPr>
              <a:buClr>
                <a:srgbClr val="9BBB59"/>
              </a:buClr>
              <a:buFont typeface="Arial" charset="0"/>
              <a:buChar char="•"/>
            </a:pPr>
            <a:r>
              <a:rPr lang="en-GB" dirty="0"/>
              <a:t>1 billion </a:t>
            </a:r>
            <a:br>
              <a:rPr lang="en-GB" dirty="0"/>
            </a:br>
            <a:r>
              <a:rPr lang="en-GB" sz="2100" dirty="0">
                <a:solidFill>
                  <a:srgbClr val="595959"/>
                </a:solidFill>
              </a:rPr>
              <a:t>internet users worldwide</a:t>
            </a:r>
          </a:p>
          <a:p>
            <a:pPr>
              <a:buClr>
                <a:srgbClr val="9BBB59"/>
              </a:buClr>
              <a:buFont typeface="Arial" charset="0"/>
              <a:buChar char="•"/>
            </a:pPr>
            <a:endParaRPr lang="en-GB" sz="1000" dirty="0">
              <a:solidFill>
                <a:srgbClr val="595959"/>
              </a:solidFill>
            </a:endParaRPr>
          </a:p>
          <a:p>
            <a:pPr>
              <a:buClr>
                <a:srgbClr val="C32D2E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113 billion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2100" dirty="0">
                <a:solidFill>
                  <a:srgbClr val="595959"/>
                </a:solidFill>
              </a:rPr>
              <a:t>searches each month worldwide</a:t>
            </a:r>
          </a:p>
          <a:p>
            <a:pPr>
              <a:buClr>
                <a:srgbClr val="C32D2E"/>
              </a:buClr>
              <a:buFont typeface="Arial" charset="0"/>
              <a:buChar char="•"/>
            </a:pPr>
            <a:endParaRPr lang="en-US" sz="1100" dirty="0">
              <a:solidFill>
                <a:srgbClr val="595959"/>
              </a:solidFill>
            </a:endParaRPr>
          </a:p>
          <a:p>
            <a:pPr>
              <a:buClr>
                <a:srgbClr val="C32D2E"/>
              </a:buCl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1800" dirty="0">
                <a:solidFill>
                  <a:srgbClr val="595959"/>
                </a:solidFill>
              </a:rPr>
              <a:t>of people online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>
                <a:solidFill>
                  <a:srgbClr val="000000"/>
                </a:solidFill>
              </a:rPr>
              <a:t>92% search monthly</a:t>
            </a:r>
          </a:p>
          <a:p>
            <a:pPr>
              <a:buClr>
                <a:srgbClr val="C32D2E"/>
              </a:buClr>
              <a:buFont typeface="Arial" charset="0"/>
              <a:buChar char="•"/>
            </a:pPr>
            <a:endParaRPr lang="en-US" sz="1100" dirty="0"/>
          </a:p>
          <a:p>
            <a:pPr>
              <a:buClr>
                <a:srgbClr val="C32D2E"/>
              </a:buCl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1800" dirty="0">
                <a:solidFill>
                  <a:srgbClr val="595959"/>
                </a:solidFill>
              </a:rPr>
              <a:t>of people online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>
                <a:solidFill>
                  <a:srgbClr val="000000"/>
                </a:solidFill>
              </a:rPr>
              <a:t>Half search everyday</a:t>
            </a:r>
          </a:p>
          <a:p>
            <a:pPr>
              <a:buClr>
                <a:srgbClr val="C32D2E"/>
              </a:buClr>
              <a:buFont typeface="Arial" charset="0"/>
              <a:buChar char="•"/>
            </a:pPr>
            <a:endParaRPr lang="en-US" sz="2400" dirty="0"/>
          </a:p>
          <a:p>
            <a:pPr>
              <a:buClr>
                <a:srgbClr val="C32D2E"/>
              </a:buClr>
              <a:buFont typeface="Arial" charset="0"/>
              <a:buChar char="•"/>
            </a:pPr>
            <a:endParaRPr lang="en-GB" sz="2300" dirty="0">
              <a:solidFill>
                <a:srgbClr val="595959"/>
              </a:solidFill>
            </a:endParaRPr>
          </a:p>
          <a:p>
            <a:pPr>
              <a:buClr>
                <a:srgbClr val="9BBB59"/>
              </a:buClr>
              <a:buFont typeface="Arial" charset="0"/>
              <a:buChar char="•"/>
            </a:pPr>
            <a:endParaRPr lang="en-US" sz="1900" dirty="0">
              <a:solidFill>
                <a:srgbClr val="595959"/>
              </a:solidFill>
            </a:endParaRPr>
          </a:p>
          <a:p>
            <a:pPr>
              <a:buClr>
                <a:srgbClr val="9BBB59"/>
              </a:buClr>
              <a:buFont typeface="Arial" charset="0"/>
              <a:buChar char="•"/>
            </a:pPr>
            <a:endParaRPr lang="en-US" sz="1900" dirty="0">
              <a:solidFill>
                <a:srgbClr val="5959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72" y="6248400"/>
            <a:ext cx="3557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2"/>
              </a:rPr>
              <a:t>http://www.internetworldstats.com/stats.htm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248400"/>
            <a:ext cx="5376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http://askville.amazon.com/percentage-internet-users-search-engines/</a:t>
            </a:r>
            <a:br>
              <a:rPr lang="en-US" sz="1400" dirty="0" smtClean="0">
                <a:hlinkClick r:id="rId3"/>
              </a:rPr>
            </a:br>
            <a:r>
              <a:rPr lang="en-US" sz="1400" dirty="0" err="1" smtClean="0">
                <a:hlinkClick r:id="rId3"/>
              </a:rPr>
              <a:t>AnswerViewer.do?requestId</a:t>
            </a:r>
            <a:r>
              <a:rPr lang="en-US" sz="1400" dirty="0" smtClean="0">
                <a:hlinkClick r:id="rId3"/>
              </a:rPr>
              <a:t>=13926336</a:t>
            </a:r>
            <a:endParaRPr lang="en-US" sz="1400" dirty="0"/>
          </a:p>
        </p:txBody>
      </p:sp>
      <p:pic>
        <p:nvPicPr>
          <p:cNvPr id="8" name="Picture 7" descr="grap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19200"/>
            <a:ext cx="4385487" cy="42168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76400" y="-152400"/>
            <a:ext cx="7467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Search By The Numbers</a:t>
            </a:r>
            <a:endParaRPr lang="en-US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6400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Broadband Increases Time Online</a:t>
            </a:r>
            <a:endParaRPr lang="en-US" dirty="0">
              <a:latin typeface="Charcoal CY"/>
              <a:cs typeface="Charcoal CY"/>
            </a:endParaRPr>
          </a:p>
        </p:txBody>
      </p:sp>
      <p:pic>
        <p:nvPicPr>
          <p:cNvPr id="6" name="Picture 5" descr="us-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85536"/>
            <a:ext cx="2018543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69791" y="3757136"/>
            <a:ext cx="2374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C32D2E"/>
              </a:buClr>
              <a:buFont typeface="Arial" charset="0"/>
              <a:buChar char="•"/>
              <a:defRPr/>
            </a:pPr>
            <a:r>
              <a:rPr lang="en-GB" sz="2400" dirty="0" smtClean="0"/>
              <a:t>95%</a:t>
            </a:r>
            <a:br>
              <a:rPr lang="en-GB" sz="2400" dirty="0" smtClean="0"/>
            </a:br>
            <a:r>
              <a:rPr lang="en-GB" dirty="0" smtClean="0">
                <a:solidFill>
                  <a:srgbClr val="595959"/>
                </a:solidFill>
              </a:rPr>
              <a:t>of internet users</a:t>
            </a:r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029" y="556260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http://www.websiteoptimization.com/bw/1001/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4029" y="5906869"/>
            <a:ext cx="8087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http://searchengineland.com/</a:t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pewinternet-study-finds-most-americans-get-their-answers-from-the-internet-13028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1785878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harcoal CY"/>
                <a:cs typeface="Charcoal CY"/>
              </a:rPr>
              <a:t>“Those </a:t>
            </a:r>
            <a:r>
              <a:rPr lang="en-US" sz="3600" dirty="0">
                <a:latin typeface="Charcoal CY"/>
                <a:cs typeface="Charcoal CY"/>
              </a:rPr>
              <a:t>with broadband access spend more time online and are happier with their online </a:t>
            </a:r>
            <a:r>
              <a:rPr lang="en-US" sz="3600" dirty="0" smtClean="0">
                <a:latin typeface="Charcoal CY"/>
                <a:cs typeface="Charcoal CY"/>
              </a:rPr>
              <a:t>experiences.”</a:t>
            </a:r>
            <a:endParaRPr lang="en-US" sz="3600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azil-engagement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7741" y="1295400"/>
            <a:ext cx="4261459" cy="4525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1823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http://blog.nielsen.com/nielsenwire/wp-content/uploads/2009/04/nielsen-online-global-lanscapefinal1.pdf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4267200" y="2743200"/>
            <a:ext cx="4724400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2400" y="1066800"/>
            <a:ext cx="41910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charset="0"/>
              <a:buChar char="•"/>
              <a:tabLst/>
              <a:defRPr/>
            </a:pPr>
            <a:r>
              <a:rPr lang="en-GB" sz="3200" dirty="0" smtClean="0"/>
              <a:t>67.5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dirty="0" smtClean="0"/>
              <a:t>m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illion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internet users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increase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spent online (2005 – 2008)</a:t>
            </a:r>
          </a:p>
          <a:p>
            <a:pPr marL="342900" lvl="0" indent="-3429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/>
            </a:pPr>
            <a:r>
              <a:rPr lang="en-GB" sz="3200" dirty="0" smtClean="0"/>
              <a:t>3.7 billion </a:t>
            </a:r>
            <a:br>
              <a:rPr lang="en-GB" sz="3200" dirty="0" smtClean="0"/>
            </a:br>
            <a:r>
              <a:rPr lang="en-GB" sz="2100" dirty="0" smtClean="0">
                <a:solidFill>
                  <a:srgbClr val="595959"/>
                </a:solidFill>
              </a:rPr>
              <a:t>searches in 2009</a:t>
            </a:r>
          </a:p>
          <a:p>
            <a:pPr marL="342900" lvl="0" indent="-342900">
              <a:spcBef>
                <a:spcPct val="20000"/>
              </a:spcBef>
              <a:buClr>
                <a:srgbClr val="9BBB59"/>
              </a:buClr>
              <a:buFont typeface="Arial" charset="0"/>
              <a:buChar char="•"/>
              <a:defRPr/>
            </a:pPr>
            <a:endParaRPr lang="en-GB" sz="1000" dirty="0" smtClean="0">
              <a:solidFill>
                <a:srgbClr val="595959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C32D2E"/>
              </a:buClr>
              <a:buFont typeface="Arial" charset="0"/>
              <a:buChar char="•"/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53% increase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2100" dirty="0" smtClean="0">
                <a:solidFill>
                  <a:srgbClr val="595959"/>
                </a:solidFill>
              </a:rPr>
              <a:t>in </a:t>
            </a:r>
            <a:r>
              <a:rPr lang="en-US" sz="2100" dirty="0" smtClean="0">
                <a:solidFill>
                  <a:srgbClr val="595959"/>
                </a:solidFill>
              </a:rPr>
              <a:t>searches</a:t>
            </a:r>
          </a:p>
          <a:p>
            <a:pPr marL="342900" indent="-342900">
              <a:spcBef>
                <a:spcPct val="20000"/>
              </a:spcBef>
              <a:buClr>
                <a:srgbClr val="C32D2E"/>
              </a:buClr>
              <a:buFont typeface="Arial" charset="0"/>
              <a:buChar char="•"/>
              <a:defRPr/>
            </a:pPr>
            <a:r>
              <a:rPr lang="en-GB" sz="3200" dirty="0" smtClean="0"/>
              <a:t>5.8%</a:t>
            </a:r>
            <a:br>
              <a:rPr lang="en-GB" sz="3200" dirty="0" smtClean="0"/>
            </a:br>
            <a:r>
              <a:rPr lang="en-GB" sz="2100" dirty="0" smtClean="0">
                <a:solidFill>
                  <a:srgbClr val="595959"/>
                </a:solidFill>
              </a:rPr>
              <a:t>broadband penetration</a:t>
            </a:r>
          </a:p>
          <a:p>
            <a:pPr marL="342900" lvl="0" indent="-342900">
              <a:spcBef>
                <a:spcPct val="20000"/>
              </a:spcBef>
              <a:buClr>
                <a:srgbClr val="C32D2E"/>
              </a:buClr>
              <a:buFont typeface="Arial" charset="0"/>
              <a:buChar char="•"/>
              <a:defRPr/>
            </a:pPr>
            <a:endParaRPr lang="en-US" sz="2100" dirty="0" smtClean="0">
              <a:solidFill>
                <a:srgbClr val="595959"/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Tx/>
              <a:buFont typeface="Arial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Tx/>
              <a:buFont typeface="Arial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32D2E"/>
              </a:buClr>
              <a:buSzTx/>
              <a:buFont typeface="Arial" charset="0"/>
              <a:buChar char="•"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BB59"/>
              </a:buClr>
              <a:buSzTx/>
              <a:buFont typeface="Arial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096000"/>
            <a:ext cx="3571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5"/>
              </a:rPr>
              <a:t>http://</a:t>
            </a:r>
            <a:r>
              <a:rPr lang="en-US" sz="1400" dirty="0" err="1" smtClean="0">
                <a:hlinkClick r:id="rId5"/>
              </a:rPr>
              <a:t>www.internetworldstats.com/sa/br.htm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327577"/>
            <a:ext cx="448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/>
              </a:rPr>
              <a:t>http://techcrunchies.com/category/internet</a:t>
            </a:r>
            <a:r>
              <a:rPr lang="en-US" sz="1400" dirty="0" smtClean="0">
                <a:hlinkClick r:id="rId6"/>
              </a:rPr>
              <a:t>/</a:t>
            </a:r>
            <a:br>
              <a:rPr lang="en-US" sz="1400" dirty="0" smtClean="0">
                <a:hlinkClick r:id="rId6"/>
              </a:rPr>
            </a:br>
            <a:r>
              <a:rPr lang="en-US" sz="1400" dirty="0" smtClean="0">
                <a:hlinkClick r:id="rId6"/>
              </a:rPr>
              <a:t>http://newsroom.cisco.com/dlls/2009/prod_100209b.html</a:t>
            </a:r>
            <a:endParaRPr lang="en-US" sz="1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Brazil: Search and Social Media</a:t>
            </a:r>
            <a:endParaRPr lang="en-US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score-google-share-by-count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5105399" cy="3363448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369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http://www.multilingual-search.com/comscore-reveals-google-share-by-market/30/07/2009</a:t>
            </a:r>
            <a:endParaRPr lang="en-US" sz="1400" dirty="0"/>
          </a:p>
        </p:txBody>
      </p:sp>
      <p:sp>
        <p:nvSpPr>
          <p:cNvPr id="6" name="Oval 5"/>
          <p:cNvSpPr/>
          <p:nvPr/>
        </p:nvSpPr>
        <p:spPr>
          <a:xfrm>
            <a:off x="76200" y="2971800"/>
            <a:ext cx="5486400" cy="457200"/>
          </a:xfrm>
          <a:prstGeom prst="ellipse">
            <a:avLst/>
          </a:prstGeom>
          <a:noFill/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3962400" y="1981200"/>
            <a:ext cx="5029200" cy="4498777"/>
            <a:chOff x="3962400" y="2362200"/>
            <a:chExt cx="5029200" cy="4498777"/>
          </a:xfrm>
        </p:grpSpPr>
        <p:pic>
          <p:nvPicPr>
            <p:cNvPr id="7" name="Picture 6" descr="brazil-social-networki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994" y="2362200"/>
              <a:ext cx="4797606" cy="4076162"/>
            </a:xfrm>
            <a:prstGeom prst="rect">
              <a:avLst/>
            </a:prstGeom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962400" y="4038600"/>
              <a:ext cx="5026206" cy="457200"/>
            </a:xfrm>
            <a:prstGeom prst="ellipse">
              <a:avLst/>
            </a:prstGeom>
            <a:noFill/>
            <a:ln w="3175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88195" y="6553200"/>
              <a:ext cx="3141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hlinkClick r:id="rId5"/>
                </a:rPr>
                <a:t>http://searchenginewatch.com/3634929</a:t>
              </a:r>
              <a:endParaRPr lang="en-US" sz="1400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harcoal CY"/>
                <a:cs typeface="Charcoal CY"/>
              </a:rPr>
              <a:t>Search and Social Media Market Share</a:t>
            </a:r>
            <a:endParaRPr lang="en-US" dirty="0">
              <a:latin typeface="Charcoal CY"/>
              <a:cs typeface="Charcoal C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1007</Words>
  <Application>Microsoft Macintosh PowerPoint</Application>
  <PresentationFormat>On-screen Show (4:3)</PresentationFormat>
  <Paragraphs>126</Paragraphs>
  <Slides>24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Reaching a Global Audience Through Search</vt:lpstr>
      <vt:lpstr>Slide 2</vt:lpstr>
      <vt:lpstr>Slide 3</vt:lpstr>
      <vt:lpstr>Slide 4</vt:lpstr>
      <vt:lpstr>Slide 5</vt:lpstr>
      <vt:lpstr>Search By The Numbers</vt:lpstr>
      <vt:lpstr>Broadband Increases Time Online</vt:lpstr>
      <vt:lpstr>Brazil: Search and Social Media</vt:lpstr>
      <vt:lpstr>Search and Social Media Market Share</vt:lpstr>
      <vt:lpstr>Facebook in Brazil?</vt:lpstr>
      <vt:lpstr>Slide 11</vt:lpstr>
      <vt:lpstr>Online Video</vt:lpstr>
      <vt:lpstr>Searcher Personalization</vt:lpstr>
      <vt:lpstr>Content Relevance</vt:lpstr>
      <vt:lpstr>Signaling Location</vt:lpstr>
      <vt:lpstr>Signaling Language</vt:lpstr>
      <vt:lpstr>Things to Avoid</vt:lpstr>
      <vt:lpstr>Issues With Geotargeting Content</vt:lpstr>
      <vt:lpstr>Issues With Search Results Display</vt:lpstr>
      <vt:lpstr>Duplicate Content</vt:lpstr>
      <vt:lpstr>When to Worry About Duplicate Content</vt:lpstr>
      <vt:lpstr>Empty Content</vt:lpstr>
      <vt:lpstr>Slide 23</vt:lpstr>
      <vt:lpstr>Questions?</vt:lpstr>
    </vt:vector>
  </TitlesOfParts>
  <Company>Nine By Blue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Vanessa Fox</dc:creator>
  <cp:lastModifiedBy>Vanessa Fox</cp:lastModifiedBy>
  <cp:revision>53</cp:revision>
  <cp:lastPrinted>2010-03-31T15:50:10Z</cp:lastPrinted>
  <dcterms:created xsi:type="dcterms:W3CDTF">2010-03-31T15:13:27Z</dcterms:created>
  <dcterms:modified xsi:type="dcterms:W3CDTF">2010-03-31T21:53:26Z</dcterms:modified>
</cp:coreProperties>
</file>